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6" r:id="rId7"/>
    <p:sldId id="265" r:id="rId8"/>
    <p:sldId id="260" r:id="rId9"/>
    <p:sldId id="263" r:id="rId10"/>
    <p:sldId id="261" r:id="rId11"/>
    <p:sldId id="262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07:40:5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24575,'618'0'0,"-586"2"0,56 9 0,-53-5 0,42 1 0,424-6 0,-239-2 0,-229 2 0,56 11 0,-53-6 0,40 1 0,-13-7 0,-29 0 0,0 1 0,0 1 0,45 9 0,-37-4 0,1-2 0,0-2 0,80-5 0,-36 0 0,1665 2 0,-1719-2 0,56-10 0,-53 7 0,39-2 0,543 5 0,-301 4 0,-297-2 0,-4 1 0,0-1 0,0 0 0,1-2 0,-1 0 0,0 0 0,0-2 0,22-7 0,-17 3 0,2 2 0,-1 0 0,0 1 0,1 1 0,31-1 0,120 6 0,-73 1 0,426-2 0,-506-1 0,0-1 0,32-7 0,28-4 0,82 13 0,22-1 0,-105-11 0,-55 7 0,45-3 0,143 9 0,72-2 0,-186-11 0,26-2 0,48 15 0,59-3 0,-142-10 0,-54 6 0,42-1 0,558 5 0,-309 4 0,3259-2-1365,-3559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07:57:4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07:57:47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24575,'1176'0'0,"-1142"2"0,0 1 0,34 9 0,-29-6 0,68 18 0,-72-15 0,0-2 0,1-1 0,41 2 0,516-7 0,-274-3 0,-158 15 0,-3 1 0,2547-13 0,-1266-3 0,-1344 3 0,104-3 0,-131-10 0,-49 8 0,37-4 0,379 5 0,-224 5 0,1799-2 0,-1977-1 0,54-11 0,-51 6 0,41-1 0,562 6 0,-310 3 0,2925-2-1365,-3228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07:45:15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1338 24575,'-14'-15'0,"1"-2"0,0 1 0,1-2 0,1 1 0,0-2 0,-10-27 0,0-8 0,-14-58 0,7 8 0,20 58 0,1 9 0,1 0 0,0-47 0,6 71 0,0-1 0,-1 1 0,-1-1 0,0 1 0,0 0 0,-1 0 0,-6-15 0,1 5 0,1 0 0,1-1 0,1 0 0,1 0 0,1 0 0,1 0 0,2-1 0,4-43 0,-2 48 0,2 0 0,0 1 0,1-1 0,1 1 0,1 0 0,0 1 0,2 0 0,0 0 0,1 0 0,1 2 0,24-31 0,-27 40 0,0 0 0,0 0 0,1 1 0,0 0 0,0 0 0,1 1 0,-1 0 0,13-3 0,-6 2 0,1 1 0,0 1 0,0 0 0,22-1 0,212 3 0,-120 5 0,-21-5 0,124 4 0,-143 10 0,-55-6 0,43 2 0,-50-6 0,43 8 0,-43-5 0,45 3 0,661-7 0,-355-3 0,2565 2 0,-2912 2 0,56 10 0,-54-6 0,44 2 0,50-10 0,59 4 0,-169 1 0,0 0 0,0 2 0,-1 0 0,0 1 0,0 1 0,0 1 0,25 15 0,2 5 0,59 46 0,-36-24 0,-29-22 0,37 34 0,-66-52 0,-1 0 0,-1 1 0,0 0 0,-1 0 0,0 0 0,0 1 0,-1 1 0,-1-1 0,6 17 0,0 10 0,11 72 0,2-12 0,-17-75 0,-1 0 0,0 1 0,2 36 0,-7 265 0,-3-159 0,3-158 0,-2-1 0,1 1 0,-1-1 0,-1 0 0,1 0 0,-1 1 0,-1-1 0,0 0 0,0-1 0,0 1 0,-1 0 0,0-1 0,0 0 0,-1 0 0,0 0 0,-1 0 0,-6 6 0,4-6 0,0-1 0,-1 0 0,1-1 0,-1 1 0,0-2 0,-1 1 0,1-1 0,-1-1 0,0 0 0,0 0 0,0-1 0,0 0 0,-18 1 0,-96-4 0,-8 2 0,52 11 0,55-7 0,-49 4 0,-480-7 0,269-5 0,-3757 3 0,4013-1 0,0-2 0,0-2 0,-53-15 0,-13-2 0,80 19 0,0-1 0,0 0 0,0-2 0,1 1 0,0-2 0,-16-9 0,5 4 0,0 1 0,-1 1 0,-29-7 0,-7-2 0,46 14 0,0 2 0,1 0 0,-1 1 0,0 0 0,-17 1 0,20 1 0,-1 0 0,1-1 0,0-1 0,-1 0 0,1 0 0,0-2 0,1 0 0,-14-5 0,-8-6 0,28 12 0,-1 1 0,0-1 0,1 0 0,0 0 0,0-1 0,0 0 0,0 0 0,0 0 0,1-1 0,0 0 0,0 0 0,0 0 0,1-1 0,-8-10 0,-5-18 34,1 0 0,-17-58 0,-13-76-1025,41 146 515,-1-1-6350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07:45:24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24575,'3130'0'0,"-3098"1"0,56 11 0,-53-6 0,40 1 0,561-6 0,-309-3 0,-278 2 0,15-1 0,-1 3 0,83 13 0,-79-7 0,-1-3 0,119-6 0,-67-1 0,176 2 0,-279 1 0,0 1 0,-1 0 0,1 1 0,-1 1 0,24 9 0,-21-7 0,0-1 0,0 0 0,26 4 0,230-6 0,-141-6 0,2089 4-1365,-2196-1-5461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07:48:50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07:48:55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24575,'1'1'0,"-1"0"0,0 0 0,1 1 0,0-1 0,-1 0 0,1 0 0,0 0 0,-1 0 0,1 0 0,0 0 0,0-1 0,0 1 0,0 0 0,0 0 0,0-1 0,0 1 0,0 0 0,0-1 0,0 1 0,0-1 0,0 1 0,1-1 0,-1 0 0,0 1 0,0-1 0,0 0 0,3 0 0,39 5 0,-39-5 0,66 3 0,101 10 0,-83-4 0,2-4 0,94-7 0,-48 0 0,-13 0 0,133 5 0,-225 1 0,0 1 0,41 13 0,26 5 0,-61-17 0,14 3 0,96 4 0,-69-16 0,-41 1 0,0 2 0,47 5 0,-70-2 0,1 1 0,-1 0 0,16 7 0,-16-5 0,1-1 0,27 6 0,16-5 0,1-2 0,87-6 0,-34-1 0,477 3 0,-557 2 0,56 9 0,-53-5 0,40 1 0,543-5 0,-300-4 0,-234 1 0,97 3 0,-114 10 0,-49-8 0,0-1 0,19 2 0,398-2 0,-224-6 0,4166 3 0,-4352-1 0,0-1 0,31-8 0,-29 5 0,44-3 0,231 8 89,-141 1-1543,-139-1-5372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07:51:43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24575,'2695'0'0,"-2670"1"0,0 1 0,31 8 0,-29-5 0,44 3 0,526-7 0,-289-3 0,1913 2 0,-2200-1 0,0-1 0,32-8 0,28-2 0,350 9 0,-221 6 0,517-3 0,-701-2 0,-1 0 0,30-7 0,-27 3 0,43-1 0,526 5 0,-289 4 0,1036-2 0,-1310-2 0,55-9 0,-53 5 0,41-1 0,65 9 0,59-4 0,-122-11 0,-55 8 0,0 1 0,25-1 0,41 5 0,-44 1 0,0-2 0,84-13 0,-77 6 0,0 3 0,0 2 0,72 6 0,-18 0 0,334-3 0,-407-2 0,55-10 0,-53 7 0,40-2 0,-21 6-1365,-32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07:51:57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24575,'29'-10'0,"-4"0"0,23 4 0,0 2 0,96 6 0,-46 0 0,2944-2 0,-3032 1 0,0 0 0,-1 1 0,1 0 0,-1 1 0,1 0 0,-1 0 0,14 8 0,-12-6 0,0-1 0,0 1 0,0-2 0,0 0 0,14 2 0,59 0 0,88-6 0,-48-2 0,3178 3 0,-3282-1 0,0-1 0,35-8 0,26-3 0,310 11 0,-201 4 0,-47 0 0,155-5 0,-208-9 0,-57 6 0,44-1 0,618 5 0,-338 4 0,726-2 0,-1050-1 0,54-11 0,-52 7 0,41-3 0,307 8 0,-181 1 0,-178-2 0,-1-2 0,32-6 0,-30 4 0,47-3 0,601 6 0,-323 4 0,762-2-1365,-1084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07:52:0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24575,'9320'0'0,"-9287"-1"0,57-11 0,-55 6 0,44-2 0,88 10 0,70-4 0,-158-10 0,-54 7 0,47-4 0,150 11 0,84-4 0,-214-10 0,-57 6 0,43-1 0,263 6 0,-159 3 0,-156-4 0,-1 0 0,30-7 0,-28 3 0,44-1 0,430 5 0,-241 4 0,-249-3 0,-1 0 0,1-1 0,-1 0 0,0-1 0,0 0 0,0-1 0,11-5 0,-9 4 0,-1 0 0,1 1 0,1 1 0,21-5 0,222 5 0,-133 5 0,723-2-1365,-818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3T07:57:40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2056EE-C908-161D-1660-D70BEF92E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AE138F-4FD2-5ACB-4A88-BA377E8E9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AACEA5-7C4E-8359-21DE-E2D0EF65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BF88C5-134A-771E-CF8B-BD74D7E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D8806B-865F-282E-BC08-7872ECB7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65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DFB7A-D8FB-2AE8-5118-C4C2B4196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947331-7EDB-CE31-13AF-6E6940A8B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ACC5D7-04BC-3925-B45A-F3DEE6307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984DD2-A1D0-5E04-436E-16F382C5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021AC9-06D8-6BBB-947D-E3730A79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14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333B94-0D18-3C9D-69FD-B58E741223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24D91C-FE68-F55A-A387-D47486994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AD10D7-05A0-5752-B9C2-79C04E49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B92EA6-21D3-5401-4CB7-399CA6E6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E53C2C-288C-1C78-6EF4-32B98F98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95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8FD24-88DA-2427-7A4C-082153D4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C74051-DC78-5B89-62DB-34D235448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14AF2E-32F0-1E3C-BB6B-FC0F1C988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176915-27E0-8B58-C065-8F326F95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942C80-DA39-B1E7-CF8A-03BF83CC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37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0BA05E-DF48-B82E-903C-0C61D1F5C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ACBAFB-05E5-C50F-F284-E19D2380F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156EF7-F464-8520-A76F-41AFBC20D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3F647E-7713-DCA1-C8A9-4C15FBEC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2A6882-A78E-00AA-C030-B7E51A08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13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BA49B3-F202-D724-469E-A2AF5C2B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149E45-F971-F7A9-BB39-4FE33CB96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B90FD1-682C-94C0-73B5-B927171DD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5119F0-C6B0-D75E-7D0D-DF3C8A127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EC286C0-D932-8FCC-22D0-31960CDB3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2548FE-9C81-B91C-1C09-FAFCF5C3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61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68BAA-7D21-8016-F929-211881D5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227351-1EFD-250C-B51C-55A3C5921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74F8E9A-74F4-EB45-5684-8B89EA38E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BBCB376-F1C9-3741-B6A1-69D50A393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CCFEC01-BE79-ABFE-F370-9A78ECAFF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5D21272-7160-A5AB-85E7-8796513E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C46422-B9BA-9ABE-A89A-7B374F8D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0A85388-6DFA-337D-CD41-F967EBE2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48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DAB1C-25EA-84B5-664D-C6EE09A6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0724E77-E0B5-400B-973A-12C4AF465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C58253-8768-A611-77B9-B7F44649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E42197-BF24-1A4A-690C-3B2DF846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3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83466A4-8590-2F4C-449E-1D2D6031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14D43D-BEB5-F4CB-17EA-1A6321E3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E04235-E288-071E-7A33-C3A0D741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2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4CB710-2185-F36C-98C9-A21EAA1D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13879C-A860-692C-E099-E04F4E950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7454F3-BAFE-4A54-F42A-52338A412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10BBFB-DE9C-50D1-4A1B-E240C24F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5C21B9-182B-2AC6-13EC-EE5024282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4B03EF-F392-651B-76B6-D0B0D1CF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32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B32CBD-3CC1-ED9A-B965-4292F5BC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ED31BF-4E38-9C55-D4D4-F21065C3B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AEFFD6-6A46-4DE0-59E8-D7ED72D3A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690990E-9232-473C-BB1F-EDC3CD5D7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E3410F9-4435-4D58-B95E-C29AA690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F8AF665-F389-601F-73CC-7A86113B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46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444BA45-EE35-9E12-375B-615C86D7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E74710-098D-DEB6-CE43-F221B32A1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F7F807-D10E-0583-6315-226758367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F07D5-9B17-4053-B6D6-7CC0BE717E66}" type="datetimeFigureOut">
              <a:rPr lang="zh-TW" altLang="en-US" smtClean="0"/>
              <a:t>2022/7/13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B4EA18-3128-D1DD-0B0D-DCB3B6674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25FEDF-7185-2443-E959-6A87C5CF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7DC9C-A080-46C8-BBCB-7DB749947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65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customXml" Target="../ink/ink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DFDB3-7C3E-2BC2-9A4D-BF9E493EE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Project Progression 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44EA3F-45F5-709D-A448-CA0C17465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Object detection &amp; basic tracking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6300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 descr="一張含有 文字, 螢幕, 螢幕擷取畫面, 差異 的圖片&#10;&#10;自動產生的描述">
            <a:extLst>
              <a:ext uri="{FF2B5EF4-FFF2-40B4-BE49-F238E27FC236}">
                <a16:creationId xmlns:a16="http://schemas.microsoft.com/office/drawing/2014/main" id="{5E048FF2-72AC-ADC6-91ED-77D0E2748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4" y="415637"/>
            <a:ext cx="7666183" cy="5618308"/>
          </a:xfrm>
          <a:prstGeom prst="rect">
            <a:avLst/>
          </a:prstGeom>
          <a:noFill/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8D67EF5-EDCF-D673-6F94-7D1567176A11}"/>
              </a:ext>
            </a:extLst>
          </p:cNvPr>
          <p:cNvSpPr txBox="1"/>
          <p:nvPr/>
        </p:nvSpPr>
        <p:spPr>
          <a:xfrm>
            <a:off x="8146473" y="2527215"/>
            <a:ext cx="3823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此種類型的偵測對</a:t>
            </a:r>
            <a:r>
              <a:rPr lang="en-US" altLang="zh-TW" dirty="0"/>
              <a:t>RGB</a:t>
            </a:r>
            <a:r>
              <a:rPr lang="zh-TW" altLang="en-US" dirty="0"/>
              <a:t>三原色反應明顯，對白色球體則沒有反應。因此我將白球部分塗色來測試</a:t>
            </a:r>
            <a:endParaRPr lang="en-US" altLang="zh-TW" dirty="0"/>
          </a:p>
          <a:p>
            <a:r>
              <a:rPr lang="zh-TW" altLang="en-US" dirty="0"/>
              <a:t>通過參考網上程式碼參數，可建構出特定物體的輪廓追蹤，將參數導入即成功。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038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9BFE34A-ADC7-9B36-C22B-42310CA26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1" t="10808" r="13132" b="27140"/>
          <a:stretch/>
        </p:blipFill>
        <p:spPr bwMode="auto">
          <a:xfrm>
            <a:off x="838199" y="1948687"/>
            <a:ext cx="4669997" cy="382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9A6267E-4C43-E1A1-41BA-2979059AC732}"/>
              </a:ext>
            </a:extLst>
          </p:cNvPr>
          <p:cNvSpPr txBox="1"/>
          <p:nvPr/>
        </p:nvSpPr>
        <p:spPr>
          <a:xfrm>
            <a:off x="6096000" y="1828828"/>
            <a:ext cx="4860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在筆電鏡頭上取得成功，等追蹤測試優化完成後即可告一段落。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346317-A1A5-D679-9612-3751DBD51FCD}"/>
              </a:ext>
            </a:extLst>
          </p:cNvPr>
          <p:cNvSpPr txBox="1"/>
          <p:nvPr/>
        </p:nvSpPr>
        <p:spPr>
          <a:xfrm>
            <a:off x="6138961" y="3459512"/>
            <a:ext cx="4461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部分輪廓仍然不明顯，但此輪廓線為獨一無二可避免之前程式辨認其他東西為球體的情況。也達成前述所需優化的重點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0B8733-A781-8070-9D79-E45FAECDBE1B}"/>
              </a:ext>
            </a:extLst>
          </p:cNvPr>
          <p:cNvSpPr txBox="1"/>
          <p:nvPr/>
        </p:nvSpPr>
        <p:spPr>
          <a:xfrm>
            <a:off x="6138961" y="5190837"/>
            <a:ext cx="4317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透過此種做法，可將之後任何的球體做成獨一無二的被辨識物，只須對參數修改即可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6F26C0-FCCF-6051-070D-F048C72652EC}"/>
              </a:ext>
            </a:extLst>
          </p:cNvPr>
          <p:cNvSpPr txBox="1"/>
          <p:nvPr/>
        </p:nvSpPr>
        <p:spPr>
          <a:xfrm>
            <a:off x="4414375" y="378656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/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231093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0179D-D69E-4E33-63A8-F08C7173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現在目標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E04F6D-C4BA-1C4B-6F9B-07EE34ED7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無人機連接影像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----------complete</a:t>
            </a:r>
          </a:p>
          <a:p>
            <a:pPr marL="0" indent="0">
              <a:buNone/>
            </a:pPr>
            <a:r>
              <a:rPr lang="zh-TW" altLang="en-US" dirty="0"/>
              <a:t>物體辨識優化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</a:t>
            </a:r>
            <a:r>
              <a:rPr lang="en-US" altLang="zh-TW" dirty="0"/>
              <a:t>----------not totally complete</a:t>
            </a:r>
          </a:p>
          <a:p>
            <a:pPr marL="0" indent="0">
              <a:buNone/>
            </a:pPr>
            <a:r>
              <a:rPr lang="zh-TW" altLang="en-US" dirty="0"/>
              <a:t>方向追蹤試做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----------complete</a:t>
            </a:r>
          </a:p>
          <a:p>
            <a:pPr marL="0" indent="0">
              <a:buNone/>
            </a:pPr>
            <a:r>
              <a:rPr lang="zh-TW" altLang="en-US" dirty="0"/>
              <a:t>實際飛行測試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</a:t>
            </a:r>
            <a:r>
              <a:rPr lang="en-US" altLang="zh-TW" dirty="0"/>
              <a:t>----------not complete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3990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AE92C-799E-C851-0C4D-DB63F1D3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無人機連接影像</a:t>
            </a:r>
            <a:br>
              <a:rPr lang="en-US" altLang="zh-TW"/>
            </a:b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3BEA1627-BFF4-9D44-A1C0-FD355BF61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30" y="1800066"/>
            <a:ext cx="10614370" cy="4934109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9069DC2-8B60-38E4-44A3-18DA2ED7D98A}"/>
              </a:ext>
            </a:extLst>
          </p:cNvPr>
          <p:cNvSpPr txBox="1"/>
          <p:nvPr/>
        </p:nvSpPr>
        <p:spPr>
          <a:xfrm>
            <a:off x="1570182" y="3429000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相較原本</a:t>
            </a:r>
            <a:r>
              <a:rPr lang="en-US" altLang="zh-TW" dirty="0" err="1"/>
              <a:t>videocapture</a:t>
            </a:r>
            <a:r>
              <a:rPr lang="en-US" altLang="zh-TW" dirty="0"/>
              <a:t>()</a:t>
            </a:r>
            <a:r>
              <a:rPr lang="zh-TW" altLang="en-US" dirty="0"/>
              <a:t>方法 這次較統一的使用</a:t>
            </a:r>
            <a:r>
              <a:rPr lang="en-US" altLang="zh-TW" dirty="0" err="1"/>
              <a:t>tello</a:t>
            </a:r>
            <a:r>
              <a:rPr lang="zh-TW" altLang="en-US" dirty="0"/>
              <a:t>自己的讀取影像方法。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需先從無人機獲取影像，再把此影像單獨做後續處理。否則會出錯。</a:t>
            </a:r>
          </a:p>
        </p:txBody>
      </p:sp>
    </p:spTree>
    <p:extLst>
      <p:ext uri="{BB962C8B-B14F-4D97-AF65-F5344CB8AC3E}">
        <p14:creationId xmlns:p14="http://schemas.microsoft.com/office/powerpoint/2010/main" val="2620793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68405-7205-31F3-02AC-96F7A3A3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852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物體辨識優化</a:t>
            </a:r>
            <a:br>
              <a:rPr lang="en-US" altLang="zh-TW" dirty="0"/>
            </a:br>
            <a:r>
              <a:rPr lang="en-US" altLang="zh-TW" dirty="0"/>
              <a:t>		</a:t>
            </a:r>
            <a:r>
              <a:rPr lang="en-US" altLang="zh-TW" sz="2000" dirty="0"/>
              <a:t>-------</a:t>
            </a:r>
            <a:r>
              <a:rPr lang="zh-TW" altLang="en-US" sz="2000" dirty="0"/>
              <a:t>須達成兩點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31F579-D878-5BCB-437B-30717125D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675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3600" dirty="0"/>
              <a:t>1.30M</a:t>
            </a:r>
            <a:r>
              <a:rPr lang="zh-TW" altLang="en-US" sz="3600" dirty="0"/>
              <a:t>以內距離辨識能力</a:t>
            </a:r>
            <a:r>
              <a:rPr lang="en-US" altLang="zh-TW" sz="3600" dirty="0"/>
              <a:t>(</a:t>
            </a:r>
            <a:r>
              <a:rPr lang="zh-TW" altLang="en-US" sz="3600" dirty="0"/>
              <a:t>能調整的辨識大小</a:t>
            </a:r>
            <a:r>
              <a:rPr lang="en-US" altLang="zh-TW" sz="3600" dirty="0"/>
              <a:t>?)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3600" dirty="0"/>
              <a:t>2.</a:t>
            </a:r>
            <a:r>
              <a:rPr lang="zh-TW" altLang="en-US" sz="3600" dirty="0"/>
              <a:t>鎖定被辨識物能長達</a:t>
            </a:r>
            <a:r>
              <a:rPr lang="en-US" altLang="zh-TW" sz="3600" dirty="0"/>
              <a:t>3</a:t>
            </a:r>
            <a:r>
              <a:rPr lang="zh-TW" altLang="en-US" sz="3600" dirty="0"/>
              <a:t>分鐘以上</a:t>
            </a:r>
          </a:p>
        </p:txBody>
      </p:sp>
    </p:spTree>
    <p:extLst>
      <p:ext uri="{BB962C8B-B14F-4D97-AF65-F5344CB8AC3E}">
        <p14:creationId xmlns:p14="http://schemas.microsoft.com/office/powerpoint/2010/main" val="373631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8E6E79-39A0-FC86-DC0A-8CFA890EC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71" y="38676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影像邊緣偵測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D9E3698B-5648-F84F-0427-3CC3D1D2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1" y="1233487"/>
            <a:ext cx="7017202" cy="332434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8B32CE72-84EA-E842-BF78-BC76C88651BF}"/>
                  </a:ext>
                </a:extLst>
              </p14:cNvPr>
              <p14:cNvContentPartPr/>
              <p14:nvPr/>
            </p14:nvContentPartPr>
            <p14:xfrm>
              <a:off x="812560" y="1707658"/>
              <a:ext cx="4713840" cy="6732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8B32CE72-84EA-E842-BF78-BC76C88651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560" y="1698658"/>
                <a:ext cx="473148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3384A5BF-BD0C-CD90-229C-414598018417}"/>
              </a:ext>
            </a:extLst>
          </p:cNvPr>
          <p:cNvSpPr txBox="1"/>
          <p:nvPr/>
        </p:nvSpPr>
        <p:spPr>
          <a:xfrm>
            <a:off x="7867759" y="1856509"/>
            <a:ext cx="290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將鏡頭圖片從</a:t>
            </a:r>
            <a:r>
              <a:rPr lang="en-US" altLang="zh-TW" dirty="0"/>
              <a:t>RGB</a:t>
            </a:r>
            <a:r>
              <a:rPr lang="zh-TW" altLang="en-US" dirty="0"/>
              <a:t>轉成</a:t>
            </a:r>
            <a:r>
              <a:rPr lang="en-US" altLang="zh-TW" dirty="0"/>
              <a:t>HSV(</a:t>
            </a:r>
            <a:r>
              <a:rPr lang="zh-TW" altLang="en-US" dirty="0"/>
              <a:t>色彩輪廓圖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5D02D790-60D8-36D5-7167-BD630BFFF1DC}"/>
                  </a:ext>
                </a:extLst>
              </p14:cNvPr>
              <p14:cNvContentPartPr/>
              <p14:nvPr/>
            </p14:nvContentPartPr>
            <p14:xfrm>
              <a:off x="2242480" y="1864258"/>
              <a:ext cx="2422080" cy="584280"/>
            </p14:xfrm>
          </p:contentPart>
        </mc:Choice>
        <mc:Fallback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5D02D790-60D8-36D5-7167-BD630BFFF1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3840" y="1855618"/>
                <a:ext cx="243972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70801321-2A93-3EA6-38CA-A7439EA72E6F}"/>
                  </a:ext>
                </a:extLst>
              </p14:cNvPr>
              <p14:cNvContentPartPr/>
              <p14:nvPr/>
            </p14:nvContentPartPr>
            <p14:xfrm>
              <a:off x="2502400" y="2678218"/>
              <a:ext cx="2963520" cy="37800"/>
            </p14:xfrm>
          </p:contentPart>
        </mc:Choice>
        <mc:Fallback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70801321-2A93-3EA6-38CA-A7439EA72E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3760" y="2669578"/>
                <a:ext cx="2981160" cy="5544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A5117F7-B57B-B37C-6344-C1DCA65A734D}"/>
              </a:ext>
            </a:extLst>
          </p:cNvPr>
          <p:cNvCxnSpPr>
            <a:cxnSpLocks/>
          </p:cNvCxnSpPr>
          <p:nvPr/>
        </p:nvCxnSpPr>
        <p:spPr>
          <a:xfrm>
            <a:off x="4664560" y="2173095"/>
            <a:ext cx="3380313" cy="103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9E628F7-086D-5C98-F44C-FA33066C38D8}"/>
              </a:ext>
            </a:extLst>
          </p:cNvPr>
          <p:cNvCxnSpPr/>
          <p:nvPr/>
        </p:nvCxnSpPr>
        <p:spPr>
          <a:xfrm>
            <a:off x="5526400" y="1707658"/>
            <a:ext cx="2213673" cy="465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BCA525A-452F-E624-D981-7D72D39F8006}"/>
              </a:ext>
            </a:extLst>
          </p:cNvPr>
          <p:cNvSpPr txBox="1"/>
          <p:nvPr/>
        </p:nvSpPr>
        <p:spPr>
          <a:xfrm>
            <a:off x="8044873" y="3033221"/>
            <a:ext cx="242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調整</a:t>
            </a:r>
            <a:r>
              <a:rPr lang="en-US" altLang="zh-TW" dirty="0"/>
              <a:t>HSV</a:t>
            </a:r>
            <a:r>
              <a:rPr lang="zh-TW" altLang="en-US" dirty="0"/>
              <a:t>上下限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筆跡 23">
                <a:extLst>
                  <a:ext uri="{FF2B5EF4-FFF2-40B4-BE49-F238E27FC236}">
                    <a16:creationId xmlns:a16="http://schemas.microsoft.com/office/drawing/2014/main" id="{B8B27AB3-E748-628B-308C-13CEBD809785}"/>
                  </a:ext>
                </a:extLst>
              </p14:cNvPr>
              <p14:cNvContentPartPr/>
              <p14:nvPr/>
            </p14:nvContentPartPr>
            <p14:xfrm>
              <a:off x="905080" y="701458"/>
              <a:ext cx="360" cy="360"/>
            </p14:xfrm>
          </p:contentPart>
        </mc:Choice>
        <mc:Fallback>
          <p:pic>
            <p:nvPicPr>
              <p:cNvPr id="24" name="筆跡 23">
                <a:extLst>
                  <a:ext uri="{FF2B5EF4-FFF2-40B4-BE49-F238E27FC236}">
                    <a16:creationId xmlns:a16="http://schemas.microsoft.com/office/drawing/2014/main" id="{B8B27AB3-E748-628B-308C-13CEBD8097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6080" y="6928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筆跡 24">
                <a:extLst>
                  <a:ext uri="{FF2B5EF4-FFF2-40B4-BE49-F238E27FC236}">
                    <a16:creationId xmlns:a16="http://schemas.microsoft.com/office/drawing/2014/main" id="{20821D42-C4A1-A125-D292-86B00D43241A}"/>
                  </a:ext>
                </a:extLst>
              </p14:cNvPr>
              <p14:cNvContentPartPr/>
              <p14:nvPr/>
            </p14:nvContentPartPr>
            <p14:xfrm>
              <a:off x="1717600" y="2853538"/>
              <a:ext cx="3703680" cy="84240"/>
            </p14:xfrm>
          </p:contentPart>
        </mc:Choice>
        <mc:Fallback>
          <p:pic>
            <p:nvPicPr>
              <p:cNvPr id="25" name="筆跡 24">
                <a:extLst>
                  <a:ext uri="{FF2B5EF4-FFF2-40B4-BE49-F238E27FC236}">
                    <a16:creationId xmlns:a16="http://schemas.microsoft.com/office/drawing/2014/main" id="{20821D42-C4A1-A125-D292-86B00D4324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08600" y="2844898"/>
                <a:ext cx="3721320" cy="10188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1B5921E-9535-A3F7-F2B8-4BFB3E57FD79}"/>
              </a:ext>
            </a:extLst>
          </p:cNvPr>
          <p:cNvCxnSpPr/>
          <p:nvPr/>
        </p:nvCxnSpPr>
        <p:spPr>
          <a:xfrm>
            <a:off x="5421280" y="2937778"/>
            <a:ext cx="2318793" cy="1329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70E78A0-49D2-1ECE-00FD-AAE380411DB6}"/>
              </a:ext>
            </a:extLst>
          </p:cNvPr>
          <p:cNvSpPr txBox="1"/>
          <p:nvPr/>
        </p:nvSpPr>
        <p:spPr>
          <a:xfrm>
            <a:off x="7867759" y="4141983"/>
            <a:ext cx="193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根據上下限啟動圖像遮罩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7278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9211A-2AB2-8BC3-54D7-09D787F4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影像邊緣偵測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76974B49-DA96-E544-49D2-C8D1969B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7" y="1790628"/>
            <a:ext cx="7017202" cy="33243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443881EF-E078-F0AA-9ED5-A53EE6B09DBE}"/>
                  </a:ext>
                </a:extLst>
              </p14:cNvPr>
              <p14:cNvContentPartPr/>
              <p14:nvPr/>
            </p14:nvContentPartPr>
            <p14:xfrm>
              <a:off x="803200" y="4081858"/>
              <a:ext cx="4405320" cy="56880"/>
            </p14:xfrm>
          </p:contentPart>
        </mc:Choice>
        <mc:Fallback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443881EF-E078-F0AA-9ED5-A53EE6B09D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560" y="4072858"/>
                <a:ext cx="44229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8D45B38C-BB8F-76E2-E5A8-14EF1CDD1827}"/>
                  </a:ext>
                </a:extLst>
              </p14:cNvPr>
              <p14:cNvContentPartPr/>
              <p14:nvPr/>
            </p14:nvContentPartPr>
            <p14:xfrm>
              <a:off x="794200" y="4293898"/>
              <a:ext cx="5038920" cy="3960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8D45B38C-BB8F-76E2-E5A8-14EF1CDD18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200" y="4284898"/>
                <a:ext cx="50565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91C43333-223C-F623-44F7-0D20AA62B3E0}"/>
                  </a:ext>
                </a:extLst>
              </p14:cNvPr>
              <p14:cNvContentPartPr/>
              <p14:nvPr/>
            </p14:nvContentPartPr>
            <p14:xfrm>
              <a:off x="821560" y="4496938"/>
              <a:ext cx="4963320" cy="56520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91C43333-223C-F623-44F7-0D20AA62B3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2920" y="4488298"/>
                <a:ext cx="4980960" cy="7416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4377ECA-9433-BECA-3D4B-9B362A2E1868}"/>
              </a:ext>
            </a:extLst>
          </p:cNvPr>
          <p:cNvCxnSpPr/>
          <p:nvPr/>
        </p:nvCxnSpPr>
        <p:spPr>
          <a:xfrm flipV="1">
            <a:off x="5208520" y="2272145"/>
            <a:ext cx="2208280" cy="1729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D6273D5-A81D-3A1D-76EF-C5C3F7A34181}"/>
              </a:ext>
            </a:extLst>
          </p:cNvPr>
          <p:cNvCxnSpPr/>
          <p:nvPr/>
        </p:nvCxnSpPr>
        <p:spPr>
          <a:xfrm flipV="1">
            <a:off x="5784880" y="3520346"/>
            <a:ext cx="2167629" cy="75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49E9A0B-5AAE-B990-07AD-C13406B071CD}"/>
              </a:ext>
            </a:extLst>
          </p:cNvPr>
          <p:cNvCxnSpPr/>
          <p:nvPr/>
        </p:nvCxnSpPr>
        <p:spPr>
          <a:xfrm>
            <a:off x="5784880" y="4457550"/>
            <a:ext cx="1906829" cy="49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47F2B1-A072-BC0D-AD1C-6D67AECF9C5B}"/>
              </a:ext>
            </a:extLst>
          </p:cNvPr>
          <p:cNvSpPr txBox="1"/>
          <p:nvPr/>
        </p:nvSpPr>
        <p:spPr>
          <a:xfrm>
            <a:off x="7499928" y="1926749"/>
            <a:ext cx="251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用高斯模糊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減少圖像雜訊以及降低細節層次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C42732-639D-D3F2-2F86-CE90F1E30F88}"/>
              </a:ext>
            </a:extLst>
          </p:cNvPr>
          <p:cNvSpPr txBox="1"/>
          <p:nvPr/>
        </p:nvSpPr>
        <p:spPr>
          <a:xfrm>
            <a:off x="8137236" y="3147211"/>
            <a:ext cx="2167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把模糊過的</a:t>
            </a:r>
            <a:r>
              <a:rPr lang="en-US" altLang="zh-TW" dirty="0"/>
              <a:t>RGB</a:t>
            </a:r>
            <a:r>
              <a:rPr lang="zh-TW" altLang="en-US" dirty="0"/>
              <a:t>圖片轉灰階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88AA1F-1FC0-01AE-C476-E4C2DD42D3B0}"/>
              </a:ext>
            </a:extLst>
          </p:cNvPr>
          <p:cNvSpPr txBox="1"/>
          <p:nvPr/>
        </p:nvSpPr>
        <p:spPr>
          <a:xfrm>
            <a:off x="7829580" y="4819911"/>
            <a:ext cx="218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把轉成的灰階圖強調出影像邊緣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B2ABCD84-8DAF-F7AC-4D5B-82B5CD638F1A}"/>
                  </a:ext>
                </a:extLst>
              </p14:cNvPr>
              <p14:cNvContentPartPr/>
              <p14:nvPr/>
            </p14:nvContentPartPr>
            <p14:xfrm>
              <a:off x="1117120" y="951298"/>
              <a:ext cx="360" cy="360"/>
            </p14:xfrm>
          </p:contentPart>
        </mc:Choice>
        <mc:Fallback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B2ABCD84-8DAF-F7AC-4D5B-82B5CD638F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8120" y="9422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筆跡 18">
                <a:extLst>
                  <a:ext uri="{FF2B5EF4-FFF2-40B4-BE49-F238E27FC236}">
                    <a16:creationId xmlns:a16="http://schemas.microsoft.com/office/drawing/2014/main" id="{29E88A88-E928-213C-51B9-F744368C1BD9}"/>
                  </a:ext>
                </a:extLst>
              </p14:cNvPr>
              <p14:cNvContentPartPr/>
              <p14:nvPr/>
            </p14:nvContentPartPr>
            <p14:xfrm>
              <a:off x="738760" y="1200418"/>
              <a:ext cx="360" cy="360"/>
            </p14:xfrm>
          </p:contentPart>
        </mc:Choice>
        <mc:Fallback>
          <p:pic>
            <p:nvPicPr>
              <p:cNvPr id="19" name="筆跡 18">
                <a:extLst>
                  <a:ext uri="{FF2B5EF4-FFF2-40B4-BE49-F238E27FC236}">
                    <a16:creationId xmlns:a16="http://schemas.microsoft.com/office/drawing/2014/main" id="{29E88A88-E928-213C-51B9-F744368C1B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9760" y="11914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68B694B1-E3FA-F534-2225-8B2F3F67D324}"/>
                  </a:ext>
                </a:extLst>
              </p14:cNvPr>
              <p14:cNvContentPartPr/>
              <p14:nvPr/>
            </p14:nvContentPartPr>
            <p14:xfrm>
              <a:off x="858640" y="4941178"/>
              <a:ext cx="5253120" cy="37800"/>
            </p14:xfrm>
          </p:contentPart>
        </mc:Choice>
        <mc:Fallback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68B694B1-E3FA-F534-2225-8B2F3F67D3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0000" y="4932538"/>
                <a:ext cx="5270760" cy="55440"/>
              </a:xfrm>
              <a:prstGeom prst="rect">
                <a:avLst/>
              </a:prstGeom>
            </p:spPr>
          </p:pic>
        </mc:Fallback>
      </mc:AlternateContent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72E186C-F3F6-39C4-F3B0-2EC3EDECD083}"/>
              </a:ext>
            </a:extLst>
          </p:cNvPr>
          <p:cNvCxnSpPr/>
          <p:nvPr/>
        </p:nvCxnSpPr>
        <p:spPr>
          <a:xfrm>
            <a:off x="3906982" y="4950691"/>
            <a:ext cx="92363" cy="66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C8156A-EB59-BDF0-78DC-466EE3F130A3}"/>
              </a:ext>
            </a:extLst>
          </p:cNvPr>
          <p:cNvSpPr txBox="1"/>
          <p:nvPr/>
        </p:nvSpPr>
        <p:spPr>
          <a:xfrm>
            <a:off x="3131127" y="5754255"/>
            <a:ext cx="3186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將偵測出的邊緣膨脹，以方便描線，</a:t>
            </a:r>
            <a:r>
              <a:rPr lang="en-US" altLang="zh-TW" dirty="0"/>
              <a:t>kernel</a:t>
            </a:r>
            <a:r>
              <a:rPr lang="zh-TW" altLang="en-US" dirty="0"/>
              <a:t>參數為二維陣列影像及迭代次數</a:t>
            </a:r>
          </a:p>
        </p:txBody>
      </p:sp>
    </p:spTree>
    <p:extLst>
      <p:ext uri="{BB962C8B-B14F-4D97-AF65-F5344CB8AC3E}">
        <p14:creationId xmlns:p14="http://schemas.microsoft.com/office/powerpoint/2010/main" val="177184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7D8427-56CD-9FDE-D113-8FB6E2CF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06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方向追蹤</a:t>
            </a:r>
            <a:br>
              <a:rPr lang="en-US" altLang="zh-TW" dirty="0"/>
            </a:br>
            <a:r>
              <a:rPr lang="en-US" altLang="zh-TW" dirty="0"/>
              <a:t>		</a:t>
            </a:r>
            <a:r>
              <a:rPr lang="en-US" altLang="zh-TW" sz="2400" dirty="0"/>
              <a:t>-------</a:t>
            </a:r>
            <a:r>
              <a:rPr lang="zh-TW" altLang="en-US" sz="2400" dirty="0"/>
              <a:t>須達成</a:t>
            </a:r>
            <a:r>
              <a:rPr lang="en-US" altLang="zh-TW" sz="2400" dirty="0"/>
              <a:t>2</a:t>
            </a:r>
            <a:r>
              <a:rPr lang="zh-TW" altLang="en-US" sz="2400" dirty="0"/>
              <a:t>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D3DAC1-461F-FA6D-FB9F-B528B526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1.</a:t>
            </a:r>
            <a:r>
              <a:rPr lang="zh-TW" altLang="en-US" dirty="0"/>
              <a:t>被辨識物須對方向有反應，越敏感越好。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盡量讓被辨識物在畫面只出現一個，而非多個被辨識物，造成方向判定多重化。</a:t>
            </a:r>
          </a:p>
        </p:txBody>
      </p:sp>
    </p:spTree>
    <p:extLst>
      <p:ext uri="{BB962C8B-B14F-4D97-AF65-F5344CB8AC3E}">
        <p14:creationId xmlns:p14="http://schemas.microsoft.com/office/powerpoint/2010/main" val="112149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18072-CD7F-97AB-AE7A-8C079FEC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方向追蹤試做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E4DADEB-AB89-BB30-E62C-06E7F2740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63" y="1734074"/>
            <a:ext cx="10515600" cy="3389851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4357957-28C9-8B9A-3B8D-070B6B7674B3}"/>
              </a:ext>
            </a:extLst>
          </p:cNvPr>
          <p:cNvSpPr txBox="1"/>
          <p:nvPr/>
        </p:nvSpPr>
        <p:spPr>
          <a:xfrm>
            <a:off x="1034473" y="4682836"/>
            <a:ext cx="573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透過自訂</a:t>
            </a:r>
            <a:r>
              <a:rPr lang="en-US" altLang="zh-TW" dirty="0" err="1"/>
              <a:t>deadzone</a:t>
            </a:r>
            <a:r>
              <a:rPr lang="zh-TW" altLang="en-US" dirty="0"/>
              <a:t>也就是限制區域，可控管超出鏡頭範圍，以及全域變數</a:t>
            </a:r>
            <a:r>
              <a:rPr lang="en-US" altLang="zh-TW" dirty="0" err="1"/>
              <a:t>dir</a:t>
            </a:r>
            <a:r>
              <a:rPr lang="zh-TW" altLang="en-US" dirty="0"/>
              <a:t> 可知道哪個方向超出範圍，並在鏡頭指示無人機往哪邊飛，以便導入之後的自動操控副程式。</a:t>
            </a:r>
          </a:p>
        </p:txBody>
      </p:sp>
    </p:spTree>
    <p:extLst>
      <p:ext uri="{BB962C8B-B14F-4D97-AF65-F5344CB8AC3E}">
        <p14:creationId xmlns:p14="http://schemas.microsoft.com/office/powerpoint/2010/main" val="290201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B81E9-1C18-F6D3-D843-0A85143D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方向追蹤影片</a:t>
            </a:r>
          </a:p>
        </p:txBody>
      </p:sp>
      <p:pic>
        <p:nvPicPr>
          <p:cNvPr id="4" name="video 2022-07-13 15-36-42">
            <a:hlinkClick r:id="" action="ppaction://media"/>
            <a:extLst>
              <a:ext uri="{FF2B5EF4-FFF2-40B4-BE49-F238E27FC236}">
                <a16:creationId xmlns:a16="http://schemas.microsoft.com/office/drawing/2014/main" id="{8B61DABD-5DE4-F574-F3C9-EF020AED98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1715" y="1690688"/>
            <a:ext cx="6208569" cy="4656002"/>
          </a:xfrm>
        </p:spPr>
      </p:pic>
    </p:spTree>
    <p:extLst>
      <p:ext uri="{BB962C8B-B14F-4D97-AF65-F5344CB8AC3E}">
        <p14:creationId xmlns:p14="http://schemas.microsoft.com/office/powerpoint/2010/main" val="21730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436</Words>
  <Application>Microsoft Office PowerPoint</Application>
  <PresentationFormat>寬螢幕</PresentationFormat>
  <Paragraphs>45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佈景主題</vt:lpstr>
      <vt:lpstr>Project Progression 2</vt:lpstr>
      <vt:lpstr>現在目標?</vt:lpstr>
      <vt:lpstr>無人機連接影像 </vt:lpstr>
      <vt:lpstr>物體辨識優化   -------須達成兩點</vt:lpstr>
      <vt:lpstr>影像邊緣偵測</vt:lpstr>
      <vt:lpstr>影像邊緣偵測(續)</vt:lpstr>
      <vt:lpstr>方向追蹤   -------須達成2點</vt:lpstr>
      <vt:lpstr>方向追蹤試做</vt:lpstr>
      <vt:lpstr>方向追蹤影片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Progression 2</dc:title>
  <dc:creator>戚凱源</dc:creator>
  <cp:lastModifiedBy>戚凱源</cp:lastModifiedBy>
  <cp:revision>3</cp:revision>
  <dcterms:created xsi:type="dcterms:W3CDTF">2022-07-12T05:54:14Z</dcterms:created>
  <dcterms:modified xsi:type="dcterms:W3CDTF">2022-07-13T08:02:16Z</dcterms:modified>
</cp:coreProperties>
</file>